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38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Modal verbs 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C00000"/>
                </a:solidFill>
              </a:rPr>
              <a:t>Модальные глаголы</a:t>
            </a:r>
            <a:endParaRPr lang="ru-RU" sz="4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800199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 .</a:t>
            </a:r>
            <a:r>
              <a:rPr lang="ru-RU" sz="3200" dirty="0" smtClean="0"/>
              <a:t>Модальные глаголы </a:t>
            </a:r>
            <a:r>
              <a:rPr lang="ru-RU" sz="3200" dirty="0" smtClean="0">
                <a:solidFill>
                  <a:srgbClr val="C00000"/>
                </a:solidFill>
              </a:rPr>
              <a:t>с</a:t>
            </a:r>
            <a:r>
              <a:rPr lang="en-US" sz="3200" dirty="0" smtClean="0">
                <a:solidFill>
                  <a:srgbClr val="C00000"/>
                </a:solidFill>
              </a:rPr>
              <a:t>an</a:t>
            </a:r>
            <a:r>
              <a:rPr lang="ru-RU" sz="3200" dirty="0" smtClean="0">
                <a:solidFill>
                  <a:srgbClr val="C00000"/>
                </a:solidFill>
              </a:rPr>
              <a:t>,</a:t>
            </a:r>
            <a:r>
              <a:rPr lang="en-US" sz="3200" dirty="0" smtClean="0">
                <a:solidFill>
                  <a:srgbClr val="C00000"/>
                </a:solidFill>
              </a:rPr>
              <a:t>could</a:t>
            </a:r>
            <a:r>
              <a:rPr lang="ru-RU" sz="3200" dirty="0" smtClean="0">
                <a:solidFill>
                  <a:srgbClr val="C00000"/>
                </a:solidFill>
              </a:rPr>
              <a:t>,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C00000"/>
                </a:solidFill>
              </a:rPr>
              <a:t>may</a:t>
            </a:r>
            <a:r>
              <a:rPr lang="ru-RU" sz="3200" dirty="0" smtClean="0">
                <a:solidFill>
                  <a:srgbClr val="C00000"/>
                </a:solidFill>
              </a:rPr>
              <a:t>,</a:t>
            </a:r>
            <a:r>
              <a:rPr lang="ru-RU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smtClean="0">
                <a:solidFill>
                  <a:srgbClr val="C00000"/>
                </a:solidFill>
              </a:rPr>
              <a:t>might </a:t>
            </a:r>
            <a:r>
              <a:rPr lang="en-US" sz="3200" dirty="0" smtClean="0">
                <a:solidFill>
                  <a:srgbClr val="C00000"/>
                </a:solidFill>
              </a:rPr>
              <a:t>allowed to</a:t>
            </a:r>
            <a:r>
              <a:rPr lang="en-US" sz="3200" dirty="0" smtClean="0"/>
              <a:t> </a:t>
            </a:r>
            <a:r>
              <a:rPr lang="ru-RU" sz="3200" dirty="0" smtClean="0"/>
              <a:t>используются для разрешения</a:t>
            </a:r>
            <a:r>
              <a:rPr lang="en-US" sz="3200" dirty="0" smtClean="0"/>
              <a:t> (</a:t>
            </a:r>
            <a:r>
              <a:rPr lang="ru-RU" sz="3200" dirty="0" smtClean="0"/>
              <a:t>запрета).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780928"/>
            <a:ext cx="7920880" cy="2857872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1.</a:t>
            </a:r>
            <a:r>
              <a:rPr lang="en-US" dirty="0" smtClean="0">
                <a:solidFill>
                  <a:srgbClr val="C00000"/>
                </a:solidFill>
              </a:rPr>
              <a:t>Can/Could</a:t>
            </a:r>
            <a:r>
              <a:rPr lang="en-US" dirty="0" smtClean="0">
                <a:solidFill>
                  <a:schemeClr val="tx1"/>
                </a:solidFill>
              </a:rPr>
              <a:t> I use your pen for a moment?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2. </a:t>
            </a:r>
            <a:r>
              <a:rPr lang="en-US" dirty="0" smtClean="0">
                <a:solidFill>
                  <a:srgbClr val="C00000"/>
                </a:solidFill>
              </a:rPr>
              <a:t>May/Might</a:t>
            </a:r>
            <a:r>
              <a:rPr lang="en-US" dirty="0" smtClean="0">
                <a:solidFill>
                  <a:schemeClr val="tx1"/>
                </a:solidFill>
              </a:rPr>
              <a:t> I suggest something?    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</a:rPr>
              <a:t>3. We are not</a:t>
            </a:r>
            <a:r>
              <a:rPr lang="en-US" dirty="0" smtClean="0">
                <a:solidFill>
                  <a:srgbClr val="C00000"/>
                </a:solidFill>
              </a:rPr>
              <a:t> allowed to</a:t>
            </a:r>
            <a:r>
              <a:rPr lang="en-US" dirty="0" smtClean="0">
                <a:solidFill>
                  <a:schemeClr val="tx1"/>
                </a:solidFill>
              </a:rPr>
              <a:t> go out late at night.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51216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II. </a:t>
            </a:r>
            <a:r>
              <a:rPr lang="en-US" sz="3200" dirty="0" smtClean="0">
                <a:solidFill>
                  <a:srgbClr val="C00000"/>
                </a:solidFill>
              </a:rPr>
              <a:t>Must</a:t>
            </a:r>
            <a:r>
              <a:rPr lang="en-US" sz="3200" dirty="0" smtClean="0"/>
              <a:t> </a:t>
            </a:r>
            <a:r>
              <a:rPr lang="ru-RU" sz="3200" dirty="0" smtClean="0"/>
              <a:t>используется, в тех случаях, когда утверждение исходит от лица говорящего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420888"/>
            <a:ext cx="7992888" cy="3217912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You </a:t>
            </a:r>
            <a:r>
              <a:rPr lang="en-US" dirty="0" smtClean="0">
                <a:solidFill>
                  <a:srgbClr val="C00000"/>
                </a:solidFill>
              </a:rPr>
              <a:t>must</a:t>
            </a:r>
            <a:r>
              <a:rPr lang="en-US" dirty="0" smtClean="0">
                <a:solidFill>
                  <a:schemeClr val="tx1"/>
                </a:solidFill>
              </a:rPr>
              <a:t> be at school at 8.30. (I insist)</a:t>
            </a:r>
          </a:p>
          <a:p>
            <a:pPr marL="514350" indent="-514350" algn="l"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I’ve got a terrible toothache. I </a:t>
            </a:r>
            <a:r>
              <a:rPr lang="en-US" dirty="0" smtClean="0">
                <a:solidFill>
                  <a:srgbClr val="C00000"/>
                </a:solidFill>
              </a:rPr>
              <a:t>must</a:t>
            </a:r>
            <a:r>
              <a:rPr lang="en-US" dirty="0" smtClean="0">
                <a:solidFill>
                  <a:schemeClr val="tx1"/>
                </a:solidFill>
              </a:rPr>
              <a:t> go and see the doctor.(I think it’s necessary)</a:t>
            </a:r>
          </a:p>
          <a:p>
            <a:pPr marL="514350" indent="-514350" algn="l">
              <a:buAutoNum type="arabicPeriod"/>
            </a:pPr>
            <a:endParaRPr lang="en-US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772400" cy="1512167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III. </a:t>
            </a:r>
            <a:r>
              <a:rPr lang="en-US" sz="3200" dirty="0" smtClean="0">
                <a:solidFill>
                  <a:srgbClr val="C00000"/>
                </a:solidFill>
              </a:rPr>
              <a:t>Have to </a:t>
            </a:r>
            <a:r>
              <a:rPr lang="ru-RU" sz="3200" dirty="0" smtClean="0"/>
              <a:t>используется когда утверждение исходит не от лица говорящего</a:t>
            </a:r>
            <a:r>
              <a:rPr lang="en-US" sz="3200" dirty="0" smtClean="0"/>
              <a:t> (</a:t>
            </a:r>
            <a:r>
              <a:rPr lang="ru-RU" sz="3200" dirty="0" smtClean="0"/>
              <a:t>общее правило, закон, устав и т.д.)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564904"/>
            <a:ext cx="7992888" cy="3073896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We </a:t>
            </a:r>
            <a:r>
              <a:rPr lang="en-US" dirty="0" smtClean="0">
                <a:solidFill>
                  <a:srgbClr val="C00000"/>
                </a:solidFill>
              </a:rPr>
              <a:t>have to </a:t>
            </a:r>
            <a:r>
              <a:rPr lang="en-US" dirty="0" smtClean="0">
                <a:solidFill>
                  <a:schemeClr val="tx1"/>
                </a:solidFill>
              </a:rPr>
              <a:t>wear a school uniform.(There is a school rule).</a:t>
            </a:r>
          </a:p>
          <a:p>
            <a:pPr marL="514350" indent="-514350" algn="l"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You </a:t>
            </a:r>
            <a:r>
              <a:rPr lang="en-US" dirty="0" smtClean="0">
                <a:solidFill>
                  <a:srgbClr val="C00000"/>
                </a:solidFill>
              </a:rPr>
              <a:t>have to</a:t>
            </a:r>
            <a:r>
              <a:rPr lang="en-US" dirty="0" smtClean="0">
                <a:solidFill>
                  <a:schemeClr val="tx1"/>
                </a:solidFill>
              </a:rPr>
              <a:t> be 18 to drive in Russia.(</a:t>
            </a:r>
            <a:r>
              <a:rPr lang="en-US" dirty="0" smtClean="0">
                <a:solidFill>
                  <a:schemeClr val="tx1"/>
                </a:solidFill>
              </a:rPr>
              <a:t>There is </a:t>
            </a:r>
            <a:r>
              <a:rPr lang="en-US" dirty="0" smtClean="0">
                <a:solidFill>
                  <a:schemeClr val="tx1"/>
                </a:solidFill>
              </a:rPr>
              <a:t>a law in Russia).</a:t>
            </a:r>
          </a:p>
          <a:p>
            <a:pPr marL="514350" indent="-514350" algn="l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872207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IV. </a:t>
            </a:r>
            <a:r>
              <a:rPr lang="en-US" sz="3200" dirty="0" smtClean="0">
                <a:solidFill>
                  <a:srgbClr val="C00000"/>
                </a:solidFill>
              </a:rPr>
              <a:t>Must</a:t>
            </a:r>
            <a:r>
              <a:rPr lang="en-US" sz="3200" dirty="0" smtClean="0"/>
              <a:t> </a:t>
            </a:r>
            <a:r>
              <a:rPr lang="ru-RU" sz="3200" dirty="0" smtClean="0"/>
              <a:t>используется для того, чтобы сказать о настоящих или будущих обязанностях. Если необходимо сказать о прошлых обязанностях, используется </a:t>
            </a:r>
            <a:r>
              <a:rPr lang="en-US" sz="3200" dirty="0" smtClean="0">
                <a:solidFill>
                  <a:srgbClr val="C00000"/>
                </a:solidFill>
              </a:rPr>
              <a:t>had to</a:t>
            </a:r>
            <a:r>
              <a:rPr lang="en-US" sz="3200" dirty="0" smtClean="0"/>
              <a:t>.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789040"/>
            <a:ext cx="8424936" cy="1849760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I </a:t>
            </a:r>
            <a:r>
              <a:rPr lang="en-US" dirty="0" smtClean="0">
                <a:solidFill>
                  <a:srgbClr val="C00000"/>
                </a:solidFill>
              </a:rPr>
              <a:t>had to </a:t>
            </a:r>
            <a:r>
              <a:rPr lang="en-US" dirty="0" smtClean="0">
                <a:solidFill>
                  <a:schemeClr val="tx1"/>
                </a:solidFill>
              </a:rPr>
              <a:t>go to see the dentist yesterday.</a:t>
            </a:r>
          </a:p>
          <a:p>
            <a:pPr marL="514350" indent="-514350" algn="l">
              <a:buAutoNum type="arabicPeriod"/>
            </a:pP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51216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V. </a:t>
            </a:r>
            <a:r>
              <a:rPr lang="ru-RU" sz="3200" dirty="0" smtClean="0"/>
              <a:t>Мы используем </a:t>
            </a:r>
            <a:r>
              <a:rPr lang="en-US" sz="3200" dirty="0" smtClean="0">
                <a:solidFill>
                  <a:srgbClr val="C00000"/>
                </a:solidFill>
              </a:rPr>
              <a:t>mustn’t</a:t>
            </a:r>
            <a:r>
              <a:rPr lang="ru-RU" sz="3200" dirty="0" smtClean="0">
                <a:solidFill>
                  <a:srgbClr val="C00000"/>
                </a:solidFill>
              </a:rPr>
              <a:t>, </a:t>
            </a:r>
            <a:r>
              <a:rPr lang="ru-RU" sz="3200" dirty="0" smtClean="0"/>
              <a:t>когда говорим о том, чего нельзя делать.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996952"/>
            <a:ext cx="7920880" cy="2641848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You </a:t>
            </a:r>
            <a:r>
              <a:rPr lang="en-US" dirty="0" smtClean="0">
                <a:solidFill>
                  <a:srgbClr val="C00000"/>
                </a:solidFill>
              </a:rPr>
              <a:t>mustn’t</a:t>
            </a:r>
            <a:r>
              <a:rPr lang="en-US" dirty="0" smtClean="0">
                <a:solidFill>
                  <a:schemeClr val="tx1"/>
                </a:solidFill>
              </a:rPr>
              <a:t> smoke here.(It’s not allowed).</a:t>
            </a:r>
          </a:p>
          <a:p>
            <a:pPr marL="514350" indent="-514350" algn="l"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You </a:t>
            </a:r>
            <a:r>
              <a:rPr lang="en-US" dirty="0" smtClean="0">
                <a:solidFill>
                  <a:srgbClr val="C00000"/>
                </a:solidFill>
              </a:rPr>
              <a:t>mustn’t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wash this sweater in a washing machine.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65618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VI. </a:t>
            </a:r>
            <a:r>
              <a:rPr lang="en-US" sz="3200" dirty="0" smtClean="0">
                <a:solidFill>
                  <a:srgbClr val="C00000"/>
                </a:solidFill>
              </a:rPr>
              <a:t>don’t have to </a:t>
            </a:r>
            <a:r>
              <a:rPr lang="ru-RU" sz="3200" dirty="0" smtClean="0"/>
              <a:t>используется в случаях, когда нет необходимости что-либо делать.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212976"/>
            <a:ext cx="7992888" cy="2425824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We </a:t>
            </a:r>
            <a:r>
              <a:rPr lang="en-US" dirty="0" smtClean="0">
                <a:solidFill>
                  <a:srgbClr val="C00000"/>
                </a:solidFill>
              </a:rPr>
              <a:t>don’t have to </a:t>
            </a:r>
            <a:r>
              <a:rPr lang="en-US" dirty="0" smtClean="0">
                <a:solidFill>
                  <a:schemeClr val="tx1"/>
                </a:solidFill>
              </a:rPr>
              <a:t>get up early tomorrow</a:t>
            </a:r>
            <a:r>
              <a:rPr lang="en-US" dirty="0" smtClean="0"/>
              <a:t>.</a:t>
            </a:r>
          </a:p>
          <a:p>
            <a:pPr marL="514350" indent="-514350" algn="l"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I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don’t have to </a:t>
            </a:r>
            <a:r>
              <a:rPr lang="en-US" dirty="0" smtClean="0">
                <a:solidFill>
                  <a:schemeClr val="tx1"/>
                </a:solidFill>
              </a:rPr>
              <a:t>bring this book to school. You can borrow one from the school library.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266</Words>
  <Application>Microsoft Office PowerPoint</Application>
  <PresentationFormat>Экран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Modal verbs </vt:lpstr>
      <vt:lpstr>I .Модальные глаголы сan,could, may, might allowed to используются для разрешения (запрета).</vt:lpstr>
      <vt:lpstr>II. Must используется, в тех случаях, когда утверждение исходит от лица говорящего</vt:lpstr>
      <vt:lpstr>III. Have to используется когда утверждение исходит не от лица говорящего (общее правило, закон, устав и т.д.)</vt:lpstr>
      <vt:lpstr>IV. Must используется для того, чтобы сказать о настоящих или будущих обязанностях. Если необходимо сказать о прошлых обязанностях, используется had to.</vt:lpstr>
      <vt:lpstr>V. Мы используем mustn’t, когда говорим о том, чего нельзя делать.</vt:lpstr>
      <vt:lpstr>VI. don’t have to используется в случаях, когда нет необходимости что-либо делать.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Modal verbs </dc:title>
  <dc:creator>user</dc:creator>
  <cp:lastModifiedBy>user</cp:lastModifiedBy>
  <cp:revision>6</cp:revision>
  <dcterms:created xsi:type="dcterms:W3CDTF">2017-11-12T09:15:26Z</dcterms:created>
  <dcterms:modified xsi:type="dcterms:W3CDTF">2017-11-12T10:21:17Z</dcterms:modified>
</cp:coreProperties>
</file>