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/>
          <a:lstStyle/>
          <a:p>
            <a:r>
              <a:rPr lang="en-US" sz="7200" dirty="0" smtClean="0"/>
              <a:t>Future time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С</a:t>
            </a:r>
            <a:r>
              <a:rPr lang="ru-RU" dirty="0" smtClean="0"/>
              <a:t>пособы выражения будущего времени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589240"/>
            <a:ext cx="8229600" cy="536923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Simple       </a:t>
            </a:r>
            <a:r>
              <a:rPr lang="en-US" dirty="0" smtClean="0">
                <a:solidFill>
                  <a:srgbClr val="FF0000"/>
                </a:solidFill>
              </a:rPr>
              <a:t>will </a:t>
            </a:r>
            <a:r>
              <a:rPr lang="en-US" sz="6000" dirty="0" smtClean="0">
                <a:solidFill>
                  <a:srgbClr val="FF0000"/>
                </a:solidFill>
              </a:rPr>
              <a:t>V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507288" cy="5184576"/>
          </a:xfrm>
        </p:spPr>
        <p:txBody>
          <a:bodyPr>
            <a:normAutofit/>
          </a:bodyPr>
          <a:lstStyle/>
          <a:p>
            <a:r>
              <a:rPr lang="en-US" dirty="0" smtClean="0"/>
              <a:t>1. </a:t>
            </a:r>
            <a:r>
              <a:rPr lang="ru-RU" dirty="0" smtClean="0"/>
              <a:t>Употребляется для описания </a:t>
            </a:r>
            <a:r>
              <a:rPr lang="ru-RU" dirty="0" smtClean="0">
                <a:solidFill>
                  <a:srgbClr val="00B050"/>
                </a:solidFill>
              </a:rPr>
              <a:t>спонтанных решений:</a:t>
            </a:r>
          </a:p>
          <a:p>
            <a:pPr>
              <a:buFontTx/>
              <a:buChar char="-"/>
            </a:pPr>
            <a:r>
              <a:rPr lang="en-US" dirty="0" smtClean="0"/>
              <a:t>I feel so sleepy.</a:t>
            </a:r>
          </a:p>
          <a:p>
            <a:pPr>
              <a:buFontTx/>
              <a:buChar char="-"/>
            </a:pPr>
            <a:r>
              <a:rPr lang="en-US" dirty="0" smtClean="0"/>
              <a:t>I </a:t>
            </a:r>
            <a:r>
              <a:rPr lang="en-US" dirty="0" smtClean="0">
                <a:solidFill>
                  <a:srgbClr val="FF0000"/>
                </a:solidFill>
              </a:rPr>
              <a:t>will make </a:t>
            </a:r>
            <a:r>
              <a:rPr lang="en-US" dirty="0" smtClean="0"/>
              <a:t>you a cup of coffee.</a:t>
            </a:r>
          </a:p>
          <a:p>
            <a:endParaRPr lang="en-US" dirty="0" smtClean="0"/>
          </a:p>
          <a:p>
            <a:r>
              <a:rPr lang="en-US" dirty="0" smtClean="0"/>
              <a:t>2.</a:t>
            </a:r>
            <a:r>
              <a:rPr lang="ru-RU" dirty="0" smtClean="0"/>
              <a:t> Употребляется для </a:t>
            </a:r>
            <a:r>
              <a:rPr lang="ru-RU" dirty="0" smtClean="0"/>
              <a:t>описания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B050"/>
                </a:solidFill>
              </a:rPr>
              <a:t>предположений и предсказаний:</a:t>
            </a:r>
          </a:p>
          <a:p>
            <a:pPr>
              <a:buNone/>
            </a:pPr>
            <a:r>
              <a:rPr lang="en-US" dirty="0" smtClean="0"/>
              <a:t>I’m sure you </a:t>
            </a:r>
            <a:r>
              <a:rPr lang="en-US" dirty="0" smtClean="0">
                <a:solidFill>
                  <a:srgbClr val="FF0000"/>
                </a:solidFill>
              </a:rPr>
              <a:t>will pass </a:t>
            </a:r>
            <a:r>
              <a:rPr lang="en-US" dirty="0" smtClean="0"/>
              <a:t>your exam!</a:t>
            </a:r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en-US" dirty="0" smtClean="0"/>
              <a:t>3. </a:t>
            </a:r>
            <a:r>
              <a:rPr lang="ru-RU" dirty="0" smtClean="0"/>
              <a:t>Употребляется для описания </a:t>
            </a:r>
            <a:r>
              <a:rPr lang="ru-RU" dirty="0" smtClean="0">
                <a:solidFill>
                  <a:srgbClr val="00B050"/>
                </a:solidFill>
              </a:rPr>
              <a:t>обещаний:</a:t>
            </a:r>
          </a:p>
          <a:p>
            <a:pPr>
              <a:buNone/>
            </a:pPr>
            <a:r>
              <a:rPr lang="en-US" dirty="0" smtClean="0"/>
              <a:t>I promise I </a:t>
            </a:r>
            <a:r>
              <a:rPr lang="en-US" dirty="0" smtClean="0">
                <a:solidFill>
                  <a:srgbClr val="FF0000"/>
                </a:solidFill>
              </a:rPr>
              <a:t>will learn </a:t>
            </a:r>
            <a:r>
              <a:rPr lang="en-US" dirty="0" smtClean="0"/>
              <a:t>all the words to the next lesson</a:t>
            </a:r>
            <a:r>
              <a:rPr lang="en-US" dirty="0" smtClean="0"/>
              <a:t>!</a:t>
            </a:r>
          </a:p>
          <a:p>
            <a:r>
              <a:rPr lang="en-US" dirty="0" smtClean="0"/>
              <a:t>4. </a:t>
            </a:r>
            <a:r>
              <a:rPr lang="ru-RU" dirty="0" smtClean="0"/>
              <a:t>Употребляется для описания </a:t>
            </a:r>
            <a:r>
              <a:rPr lang="ru-RU" dirty="0" smtClean="0">
                <a:solidFill>
                  <a:srgbClr val="00B050"/>
                </a:solidFill>
              </a:rPr>
              <a:t>просьб и предложений: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Will</a:t>
            </a:r>
            <a:r>
              <a:rPr lang="en-US" dirty="0" smtClean="0"/>
              <a:t> you </a:t>
            </a:r>
            <a:r>
              <a:rPr lang="en-US" dirty="0" smtClean="0">
                <a:solidFill>
                  <a:srgbClr val="FF0000"/>
                </a:solidFill>
              </a:rPr>
              <a:t>come</a:t>
            </a:r>
            <a:r>
              <a:rPr lang="en-US" dirty="0" smtClean="0"/>
              <a:t> to my party? (</a:t>
            </a:r>
            <a:r>
              <a:rPr lang="ru-RU" dirty="0" smtClean="0"/>
              <a:t>предложение)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Will</a:t>
            </a:r>
            <a:r>
              <a:rPr lang="en-US" dirty="0" smtClean="0"/>
              <a:t> you </a:t>
            </a:r>
            <a:r>
              <a:rPr lang="en-US" dirty="0" smtClean="0">
                <a:solidFill>
                  <a:srgbClr val="FF0000"/>
                </a:solidFill>
              </a:rPr>
              <a:t>help</a:t>
            </a:r>
            <a:r>
              <a:rPr lang="en-US" dirty="0" smtClean="0"/>
              <a:t> me with my homework?(</a:t>
            </a:r>
            <a:r>
              <a:rPr lang="ru-RU" dirty="0" smtClean="0"/>
              <a:t>просьба)</a:t>
            </a:r>
          </a:p>
          <a:p>
            <a:r>
              <a:rPr lang="ru-RU" dirty="0" smtClean="0"/>
              <a:t>5</a:t>
            </a:r>
            <a:r>
              <a:rPr lang="en-US" dirty="0" smtClean="0"/>
              <a:t>. </a:t>
            </a:r>
            <a:r>
              <a:rPr lang="ru-RU" dirty="0" smtClean="0"/>
              <a:t>Употребляется для описания </a:t>
            </a:r>
            <a:r>
              <a:rPr lang="ru-RU" dirty="0" smtClean="0">
                <a:solidFill>
                  <a:srgbClr val="00B050"/>
                </a:solidFill>
              </a:rPr>
              <a:t>действий и событий в будущем:</a:t>
            </a:r>
            <a:endParaRPr lang="en-US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dirty="0" smtClean="0"/>
              <a:t>The new airport </a:t>
            </a:r>
            <a:r>
              <a:rPr lang="en-US" dirty="0" smtClean="0">
                <a:solidFill>
                  <a:srgbClr val="FF0000"/>
                </a:solidFill>
              </a:rPr>
              <a:t>will be </a:t>
            </a:r>
            <a:r>
              <a:rPr lang="en-US" dirty="0" smtClean="0"/>
              <a:t>the biggest in Europe.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en-US" sz="4900" dirty="0" smtClean="0"/>
              <a:t/>
            </a:r>
            <a:br>
              <a:rPr lang="en-US" sz="4900" dirty="0" smtClean="0"/>
            </a:br>
            <a:r>
              <a:rPr lang="en-US" sz="4900" dirty="0" smtClean="0"/>
              <a:t>To </a:t>
            </a:r>
            <a:r>
              <a:rPr lang="en-US" sz="4900" dirty="0" smtClean="0"/>
              <a:t>be going </a:t>
            </a:r>
            <a:r>
              <a:rPr lang="en-US" sz="4900" dirty="0" smtClean="0"/>
              <a:t>to</a:t>
            </a:r>
            <a:r>
              <a:rPr lang="ru-RU" sz="4900" dirty="0" smtClean="0"/>
              <a:t>+ инфинитив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r>
              <a:rPr lang="en-US" dirty="0" smtClean="0"/>
              <a:t>1.</a:t>
            </a:r>
            <a:r>
              <a:rPr lang="ru-RU" dirty="0" smtClean="0"/>
              <a:t> </a:t>
            </a:r>
            <a:r>
              <a:rPr lang="ru-RU" dirty="0" smtClean="0"/>
              <a:t>Употребляется для </a:t>
            </a:r>
            <a:r>
              <a:rPr lang="ru-RU" dirty="0" smtClean="0"/>
              <a:t>описания </a:t>
            </a:r>
            <a:r>
              <a:rPr lang="ru-RU" dirty="0" smtClean="0">
                <a:solidFill>
                  <a:srgbClr val="00B050"/>
                </a:solidFill>
              </a:rPr>
              <a:t>личных намерений:</a:t>
            </a:r>
          </a:p>
          <a:p>
            <a:pPr>
              <a:buNone/>
            </a:pPr>
            <a:r>
              <a:rPr lang="en-US" dirty="0" smtClean="0"/>
              <a:t> When I finish school, </a:t>
            </a:r>
            <a:r>
              <a:rPr lang="en-US" dirty="0" smtClean="0">
                <a:solidFill>
                  <a:srgbClr val="FF0000"/>
                </a:solidFill>
              </a:rPr>
              <a:t>I am going to </a:t>
            </a:r>
            <a:r>
              <a:rPr lang="en-US" dirty="0" smtClean="0"/>
              <a:t>enter the university. </a:t>
            </a:r>
          </a:p>
          <a:p>
            <a:endParaRPr lang="en-US" dirty="0" smtClean="0"/>
          </a:p>
          <a:p>
            <a:r>
              <a:rPr lang="en-US" dirty="0" smtClean="0"/>
              <a:t>2. </a:t>
            </a:r>
            <a:r>
              <a:rPr lang="ru-RU" dirty="0" smtClean="0"/>
              <a:t>Употребляется для описания </a:t>
            </a:r>
            <a:r>
              <a:rPr lang="ru-RU" dirty="0" smtClean="0">
                <a:solidFill>
                  <a:srgbClr val="00B050"/>
                </a:solidFill>
              </a:rPr>
              <a:t>будущих действий, признаки которых очевидны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en-US" dirty="0" smtClean="0"/>
              <a:t>It </a:t>
            </a:r>
            <a:r>
              <a:rPr lang="en-US" dirty="0" smtClean="0">
                <a:solidFill>
                  <a:srgbClr val="FF0000"/>
                </a:solidFill>
              </a:rPr>
              <a:t>is going to </a:t>
            </a:r>
            <a:r>
              <a:rPr lang="en-US" dirty="0" smtClean="0"/>
              <a:t>rain, so take an umbrella.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en-US" dirty="0" smtClean="0"/>
              <a:t>3.</a:t>
            </a:r>
            <a:r>
              <a:rPr lang="ru-RU" dirty="0" smtClean="0"/>
              <a:t> Употребляется для описания </a:t>
            </a:r>
            <a:r>
              <a:rPr lang="ru-RU" dirty="0" smtClean="0">
                <a:solidFill>
                  <a:srgbClr val="00B050"/>
                </a:solidFill>
              </a:rPr>
              <a:t>действий и событий в будущем</a:t>
            </a:r>
            <a:r>
              <a:rPr lang="ru-RU" dirty="0" smtClean="0">
                <a:solidFill>
                  <a:srgbClr val="00B050"/>
                </a:solidFill>
              </a:rPr>
              <a:t>:</a:t>
            </a:r>
          </a:p>
          <a:p>
            <a:pPr>
              <a:buNone/>
            </a:pPr>
            <a:r>
              <a:rPr lang="en-US" dirty="0" smtClean="0"/>
              <a:t>The new airport </a:t>
            </a:r>
            <a:r>
              <a:rPr lang="en-US" dirty="0" smtClean="0">
                <a:solidFill>
                  <a:srgbClr val="FF0000"/>
                </a:solidFill>
              </a:rPr>
              <a:t>is going to be </a:t>
            </a:r>
            <a:r>
              <a:rPr lang="en-US" dirty="0" smtClean="0"/>
              <a:t>the biggest in Europe.</a:t>
            </a:r>
          </a:p>
          <a:p>
            <a:pPr>
              <a:buNone/>
            </a:pPr>
            <a:endParaRPr lang="ru-RU" dirty="0" smtClean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 Continuous    </a:t>
            </a:r>
            <a:r>
              <a:rPr lang="en-US" dirty="0" err="1" smtClean="0">
                <a:solidFill>
                  <a:srgbClr val="FF0000"/>
                </a:solidFill>
              </a:rPr>
              <a:t>am,is,areVing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ru-RU" dirty="0" smtClean="0"/>
              <a:t>Употребляется для </a:t>
            </a:r>
            <a:r>
              <a:rPr lang="ru-RU" dirty="0" smtClean="0"/>
              <a:t>описания</a:t>
            </a:r>
            <a:r>
              <a:rPr lang="en-US" dirty="0" smtClean="0"/>
              <a:t> </a:t>
            </a:r>
            <a:r>
              <a:rPr lang="ru-RU" dirty="0" smtClean="0">
                <a:solidFill>
                  <a:srgbClr val="00B050"/>
                </a:solidFill>
              </a:rPr>
              <a:t>запланированных  личных действий, обычно при наличии  договоренностей:</a:t>
            </a:r>
          </a:p>
          <a:p>
            <a:pPr>
              <a:buNone/>
            </a:pPr>
            <a:r>
              <a:rPr lang="en-US" dirty="0" smtClean="0"/>
              <a:t>This weekend we </a:t>
            </a:r>
            <a:r>
              <a:rPr lang="en-US" dirty="0" smtClean="0">
                <a:solidFill>
                  <a:srgbClr val="FF0000"/>
                </a:solidFill>
              </a:rPr>
              <a:t>are playing </a:t>
            </a:r>
            <a:r>
              <a:rPr lang="en-US" dirty="0" smtClean="0"/>
              <a:t>tennis with my friend.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 Simple     </a:t>
            </a:r>
            <a:r>
              <a:rPr lang="en-US" sz="6600" dirty="0" smtClean="0">
                <a:solidFill>
                  <a:srgbClr val="FF0000"/>
                </a:solidFill>
              </a:rPr>
              <a:t>V</a:t>
            </a:r>
            <a:r>
              <a:rPr lang="en-US" dirty="0" smtClean="0">
                <a:solidFill>
                  <a:srgbClr val="FF0000"/>
                </a:solidFill>
              </a:rPr>
              <a:t>(s)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Употребляется для </a:t>
            </a:r>
            <a:r>
              <a:rPr lang="ru-RU" dirty="0" smtClean="0"/>
              <a:t>описания </a:t>
            </a:r>
            <a:r>
              <a:rPr lang="ru-RU" dirty="0" smtClean="0">
                <a:solidFill>
                  <a:srgbClr val="00B050"/>
                </a:solidFill>
              </a:rPr>
              <a:t>действий, происходящих по расписанию:</a:t>
            </a:r>
          </a:p>
          <a:p>
            <a:pPr>
              <a:buNone/>
            </a:pPr>
            <a:r>
              <a:rPr lang="en-US" dirty="0" smtClean="0"/>
              <a:t>The film </a:t>
            </a:r>
            <a:r>
              <a:rPr lang="en-US" dirty="0" smtClean="0">
                <a:solidFill>
                  <a:srgbClr val="FF0000"/>
                </a:solidFill>
              </a:rPr>
              <a:t>starts </a:t>
            </a:r>
            <a:r>
              <a:rPr lang="en-US" dirty="0" smtClean="0"/>
              <a:t>at 5 p.m.</a:t>
            </a:r>
          </a:p>
          <a:p>
            <a:pPr>
              <a:buNone/>
            </a:pPr>
            <a:r>
              <a:rPr lang="en-US" dirty="0" smtClean="0"/>
              <a:t>The plane </a:t>
            </a:r>
            <a:r>
              <a:rPr lang="en-US" dirty="0" smtClean="0">
                <a:solidFill>
                  <a:srgbClr val="FF0000"/>
                </a:solidFill>
              </a:rPr>
              <a:t>takes off </a:t>
            </a:r>
            <a:r>
              <a:rPr lang="en-US" dirty="0" smtClean="0"/>
              <a:t>at 7 p.m. tomorrow.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243</Words>
  <Application>Microsoft Office PowerPoint</Application>
  <PresentationFormat>Экран (4:3)</PresentationFormat>
  <Paragraphs>32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Future time Способы выражения будущего времени</vt:lpstr>
      <vt:lpstr>Future Simple       will V</vt:lpstr>
      <vt:lpstr>Слайд 3</vt:lpstr>
      <vt:lpstr> To be going to+ инфинитив </vt:lpstr>
      <vt:lpstr>Слайд 5</vt:lpstr>
      <vt:lpstr>Present Continuous    am,is,areVing</vt:lpstr>
      <vt:lpstr>Present Simple     V(s)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time Способы выражения будущего времени</dc:title>
  <dc:creator>user</dc:creator>
  <cp:lastModifiedBy>user</cp:lastModifiedBy>
  <cp:revision>1</cp:revision>
  <dcterms:created xsi:type="dcterms:W3CDTF">2017-03-29T15:31:40Z</dcterms:created>
  <dcterms:modified xsi:type="dcterms:W3CDTF">2017-03-29T17:32:09Z</dcterms:modified>
</cp:coreProperties>
</file>